
<file path=[Content_Types].xml><?xml version="1.0" encoding="utf-8"?>
<Types xmlns="http://schemas.openxmlformats.org/package/2006/content-types">
  <Default Extension="fntdata" ContentType="application/x-fontdata"/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bookmarkIdSeed="2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1" r:id="rId16"/>
    <p:sldId id="272" r:id="rId17"/>
  </p:sldIdLst>
  <p:sldSz cx="12192000" cy="6858000"/>
  <p:notesSz cx="9928225" cy="6797675"/>
  <p:embeddedFontLst>
    <p:embeddedFont>
      <p:font typeface="Calibri" panose="020F0502020204030204" pitchFamily="34" charset="0"/>
      <p:regular r:id="rId18"/>
      <p:bold r:id="rId19"/>
      <p:italic r:id="rId20"/>
      <p:boldItalic r:id="rId21"/>
    </p:embeddedFont>
  </p:embeddedFont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8" d="100"/>
          <a:sy n="108" d="100"/>
        </p:scale>
        <p:origin x="678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font" Target="fonts/font4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3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2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7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7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12191999" cy="3362010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141731" y="117347"/>
            <a:ext cx="2706624" cy="1274064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7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0" y="5180921"/>
            <a:ext cx="12191999" cy="1677072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3276346" y="105613"/>
            <a:ext cx="8690610" cy="171894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7379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701" y="2775966"/>
            <a:ext cx="8000365" cy="278066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000" b="0" i="0">
                <a:solidFill>
                  <a:schemeClr val="tx1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12/25/2020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consultantplus://offline/ref=2B4F357B78F0DEB136E4390B4E4B32A9D72436CDDE36060977DCF0760A04CF72BA5AA4BC7E6635F15F074754DCkDS8H" TargetMode="External"/><Relationship Id="rId2" Type="http://schemas.openxmlformats.org/officeDocument/2006/relationships/hyperlink" Target="consultantplus://offline/ref=2B4F357B78F0DEB136E4390B4E4B32A9D72436CDDE36060977DCF0760A04CF72A85AFCB7796520A40F5D1059DFDFB2FBCE020998CAk7S6H" TargetMode="Externa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93695" y="4566869"/>
            <a:ext cx="9153525" cy="204479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R="8255" algn="r">
              <a:lnSpc>
                <a:spcPct val="100000"/>
              </a:lnSpc>
              <a:spcBef>
                <a:spcPts val="105"/>
              </a:spcBef>
            </a:pPr>
            <a:r>
              <a:rPr lang="ru-RU" sz="4400" dirty="0"/>
              <a:t> Значимые дела </a:t>
            </a:r>
            <a:br>
              <a:rPr lang="ru-RU" sz="4400" dirty="0"/>
            </a:br>
            <a:r>
              <a:rPr lang="ru-RU" sz="4400" dirty="0"/>
              <a:t>Ненецкого УФАС России</a:t>
            </a:r>
            <a:br>
              <a:rPr lang="ru-RU" sz="4400" dirty="0"/>
            </a:br>
            <a:r>
              <a:rPr lang="ru-RU" sz="4400" spc="-5" dirty="0"/>
              <a:t>2008-2020</a:t>
            </a:r>
            <a:r>
              <a:rPr lang="ru-RU" sz="4400" spc="-70" dirty="0"/>
              <a:t> </a:t>
            </a:r>
            <a:r>
              <a:rPr lang="ru-RU" sz="4400" spc="-145" dirty="0"/>
              <a:t>гг.</a:t>
            </a:r>
            <a:endParaRPr sz="4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0" y="105612"/>
            <a:ext cx="11966956" cy="1781898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6563359" marR="5080" algn="r">
              <a:lnSpc>
                <a:spcPts val="4560"/>
              </a:lnSpc>
              <a:spcBef>
                <a:spcPts val="95"/>
              </a:spcBef>
            </a:pPr>
            <a:r>
              <a:rPr lang="ru-RU" dirty="0"/>
              <a:t>2018 год </a:t>
            </a:r>
            <a:r>
              <a:rPr lang="ru-RU" dirty="0" err="1"/>
              <a:t>Антиконкурентные</a:t>
            </a:r>
            <a:r>
              <a:rPr lang="ru-RU" dirty="0"/>
              <a:t> соглашения</a:t>
            </a:r>
            <a:endParaRPr spc="10" dirty="0"/>
          </a:p>
        </p:txBody>
      </p:sp>
      <p:sp>
        <p:nvSpPr>
          <p:cNvPr id="3" name="object 3"/>
          <p:cNvSpPr txBox="1"/>
          <p:nvPr/>
        </p:nvSpPr>
        <p:spPr>
          <a:xfrm>
            <a:off x="314959" y="1511216"/>
            <a:ext cx="440118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2800" b="1" i="1" dirty="0"/>
              <a:t>«Таран»</a:t>
            </a:r>
            <a:endParaRPr lang="ru-RU"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314959" y="2209800"/>
            <a:ext cx="8001000" cy="4660250"/>
          </a:xfrm>
          <a:prstGeom prst="rect">
            <a:avLst/>
          </a:prstGeom>
        </p:spPr>
        <p:txBody>
          <a:bodyPr vert="horz" wrap="square" lIns="0" tIns="43180" rIns="0" bIns="0" rtlCol="0">
            <a:spAutoFit/>
          </a:bodyPr>
          <a:lstStyle/>
          <a:p>
            <a:pPr algn="just"/>
            <a:r>
              <a:rPr lang="ru-RU" sz="2000" dirty="0"/>
              <a:t>Заключение </a:t>
            </a:r>
            <a:r>
              <a:rPr lang="ru-RU" sz="2000" dirty="0" err="1"/>
              <a:t>антиконкурентных</a:t>
            </a:r>
            <a:r>
              <a:rPr lang="ru-RU" sz="2000" dirty="0"/>
              <a:t> соглашений и использование схемы «таран» (участники сговора </a:t>
            </a:r>
            <a:r>
              <a:rPr lang="ru-RU" sz="2000" dirty="0" err="1"/>
              <a:t>демпингуют</a:t>
            </a:r>
            <a:r>
              <a:rPr lang="ru-RU" sz="2000" dirty="0"/>
              <a:t>, изображая активную конкуренцию, цена опускается настолько, что добросовестные участники теряют интерес к контракту, третий участник картеля в итоге заключает контракт с минимальным снижением) индивидуальным предпринимателем </a:t>
            </a:r>
            <a:r>
              <a:rPr lang="ru-RU" sz="2000" dirty="0" err="1"/>
              <a:t>Бадырхановым</a:t>
            </a:r>
            <a:r>
              <a:rPr lang="ru-RU" sz="2000" dirty="0"/>
              <a:t> З.М., Обществом с ограниченной ответственностью «</a:t>
            </a:r>
            <a:r>
              <a:rPr lang="ru-RU" sz="2000" dirty="0" err="1"/>
              <a:t>Капиталстрой</a:t>
            </a:r>
            <a:r>
              <a:rPr lang="ru-RU" sz="2000" dirty="0"/>
              <a:t>», индивидуальным предпринимателем </a:t>
            </a:r>
            <a:r>
              <a:rPr lang="ru-RU" sz="2000" dirty="0" err="1"/>
              <a:t>Абачараевой</a:t>
            </a:r>
            <a:r>
              <a:rPr lang="ru-RU" sz="2000" dirty="0"/>
              <a:t> А.Ц. на товарном рынке благоустройства муниципального образования «Городское поселение «Рабочий поселок Искателей».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федеральный бюджет перечислены административные штрафы в размере 210 937 руб.</a:t>
            </a:r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  <a:p>
            <a:pPr algn="just"/>
            <a:endParaRPr lang="ru-RU" sz="2000" dirty="0"/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534400" y="2362200"/>
            <a:ext cx="3432556" cy="2494788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04800" y="105613"/>
            <a:ext cx="11662156" cy="131318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lvl="0" algn="r" fontAlgn="t"/>
            <a:r>
              <a:rPr lang="ru-RU" dirty="0"/>
              <a:t>2018 год  Нарушение</a:t>
            </a:r>
            <a:br>
              <a:rPr lang="ru-RU" dirty="0"/>
            </a:br>
            <a:r>
              <a:rPr lang="ru-RU" dirty="0"/>
              <a:t> антимонопольных требований к торгам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314959" y="1295400"/>
            <a:ext cx="8000365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2800" b="1" i="1" dirty="0"/>
              <a:t>Конфликт интересов </a:t>
            </a:r>
            <a:endParaRPr lang="ru-RU"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314959" y="1498473"/>
            <a:ext cx="4015740" cy="4521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2800" b="1" spc="-60">
                <a:latin typeface="Calibri"/>
                <a:cs typeface="Calibri"/>
              </a:rPr>
              <a:t> </a:t>
            </a:r>
            <a:endParaRPr sz="2800">
              <a:latin typeface="Calibri"/>
              <a:cs typeface="Calibri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314959" y="1752600"/>
            <a:ext cx="8371841" cy="6230552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r>
              <a:rPr lang="ru-RU" dirty="0"/>
              <a:t>Участие председателя аукционной комиссии организатора торгов – Департамента природных ресурсов, экологии и агропромышленного комплекса Ненецкого автономного округа в аукционе на право заключения договора водопользования  одновременно входящего в состав органов управления участника аукциона - Акционерного общества «Ненецкая нефтяная компания», ставшего победителем.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Виновное лицо органа власти субъекта привлечено к административной ответственности в виде штрафа в размере 15 000 руб., постановление обжаловано в судебном порядке, оставлено в силе.</a:t>
            </a:r>
          </a:p>
          <a:p>
            <a:pPr algn="just"/>
            <a:r>
              <a:rPr lang="ru-RU" dirty="0"/>
              <a:t>Дело является прецедентным, поскольку отсутствует единообразная, в том числе судебная практика по данному вопросу, а </a:t>
            </a:r>
            <a:r>
              <a:rPr lang="ru-RU" dirty="0">
                <a:hlinkClick r:id="rId2"/>
              </a:rPr>
              <a:t>п</a:t>
            </a:r>
            <a:r>
              <a:rPr lang="ru-RU" dirty="0"/>
              <a:t>. 4 ч. 1 ст. 17 Закона о защите конкуренции не содержит прямого запрета на участие таких лиц в торгах, суды исходят из буквального толкования рассматриваемой нормы </a:t>
            </a:r>
            <a:r>
              <a:rPr lang="ru-RU" dirty="0">
                <a:hlinkClick r:id="rId3"/>
              </a:rPr>
              <a:t>Закона</a:t>
            </a:r>
            <a:r>
              <a:rPr lang="ru-RU" dirty="0"/>
              <a:t> о защите конкуренции. После длительных и многочисленных судебных разбирательств Верховный суд Российской Федерации подтвердил обоснованность решения ведомства и наличие конфликта интересов между организатором торгов и участником аукциона, что приводит к искажению сущности проведения этого аукциона.</a:t>
            </a:r>
            <a:endParaRPr lang="ru-RU" b="1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  <a:p>
            <a:endParaRPr lang="ru-RU" sz="2000" dirty="0"/>
          </a:p>
        </p:txBody>
      </p:sp>
      <p:pic>
        <p:nvPicPr>
          <p:cNvPr id="17" name="object 17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18" name="object 18"/>
          <p:cNvPicPr/>
          <p:nvPr/>
        </p:nvPicPr>
        <p:blipFill>
          <a:blip r:embed="rId5"/>
          <a:stretch>
            <a:fillRect/>
          </a:stretch>
        </p:blipFill>
        <p:spPr>
          <a:xfrm>
            <a:off x="8915400" y="1828800"/>
            <a:ext cx="3051556" cy="1825497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828800" y="105613"/>
            <a:ext cx="10138156" cy="1170833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522605" marR="5080" indent="6052820" algn="r">
              <a:lnSpc>
                <a:spcPts val="4210"/>
              </a:lnSpc>
              <a:spcBef>
                <a:spcPts val="730"/>
              </a:spcBef>
            </a:pPr>
            <a:r>
              <a:rPr lang="ru-RU" dirty="0"/>
              <a:t>2018 год Закон о рекламе</a:t>
            </a:r>
            <a:endParaRPr spc="-15" dirty="0"/>
          </a:p>
        </p:txBody>
      </p:sp>
      <p:sp>
        <p:nvSpPr>
          <p:cNvPr id="4" name="object 4"/>
          <p:cNvSpPr txBox="1"/>
          <p:nvPr/>
        </p:nvSpPr>
        <p:spPr>
          <a:xfrm>
            <a:off x="314959" y="1981200"/>
            <a:ext cx="8371841" cy="278345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 fontAlgn="t"/>
            <a:r>
              <a:rPr lang="ru-RU" sz="2000" dirty="0"/>
              <a:t>Распространение Обществом с ограниченной ответственностью «Торговый дом «Хороший» в печатном материале (каталоге) ненадлежащей рекламы алкогольной продукции – пива, без предупредительной надписи о вреде его чрезмерного потребления.</a:t>
            </a:r>
          </a:p>
          <a:p>
            <a:pPr algn="just" fontAlgn="t"/>
            <a:endParaRPr lang="ru-RU" sz="2000" dirty="0"/>
          </a:p>
          <a:p>
            <a:pPr algn="just" fontAlgn="t"/>
            <a:r>
              <a:rPr lang="ru-RU" sz="2000" dirty="0"/>
              <a:t>Виновные лица привлечены к административной ответственности в виде штрафа в размере 104 000 руб.</a:t>
            </a:r>
          </a:p>
          <a:p>
            <a:pPr algn="just" fontAlgn="t"/>
            <a:endParaRPr lang="ru-RU" sz="2000" dirty="0"/>
          </a:p>
          <a:p>
            <a:pPr algn="just" fontAlgn="t"/>
            <a:r>
              <a:rPr lang="ru-RU" sz="2000" dirty="0"/>
              <a:t>Позиция антимонопольного органа поддержана судебными инстанциями.</a:t>
            </a:r>
          </a:p>
        </p:txBody>
      </p:sp>
      <p:pic>
        <p:nvPicPr>
          <p:cNvPr id="15" name="object 1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2050" name="Picture 2" descr="Новый каталог товаров и цен февраль уже в магазинах ТД &quot;Хороший&quot;">
            <a:extLst>
              <a:ext uri="{FF2B5EF4-FFF2-40B4-BE49-F238E27FC236}">
                <a16:creationId xmlns:a16="http://schemas.microsoft.com/office/drawing/2014/main" id="{F904679F-D858-4824-955B-82C8649B53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1" y="1905000"/>
            <a:ext cx="2746756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ject 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1870" y="5196307"/>
            <a:ext cx="12170129" cy="1661686"/>
          </a:xfrm>
          <a:prstGeom prst="rect">
            <a:avLst/>
          </a:prstGeom>
        </p:spPr>
      </p:pic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1828800" y="105613"/>
            <a:ext cx="10138156" cy="2555828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lvl="0" algn="r"/>
            <a:r>
              <a:rPr lang="ru-RU" dirty="0"/>
              <a:t>2018 год </a:t>
            </a:r>
            <a:br>
              <a:rPr lang="ru-RU" dirty="0"/>
            </a:br>
            <a:r>
              <a:rPr lang="ru-RU" dirty="0"/>
              <a:t>Заключение </a:t>
            </a:r>
            <a:r>
              <a:rPr lang="ru-RU" dirty="0" err="1"/>
              <a:t>антиконкурентных</a:t>
            </a:r>
            <a:r>
              <a:rPr lang="ru-RU" dirty="0"/>
              <a:t> соглашений</a:t>
            </a:r>
            <a:br>
              <a:rPr lang="ru-RU" dirty="0"/>
            </a:br>
            <a:endParaRPr lang="ru-RU" dirty="0"/>
          </a:p>
        </p:txBody>
      </p:sp>
      <p:sp>
        <p:nvSpPr>
          <p:cNvPr id="4" name="object 4"/>
          <p:cNvSpPr txBox="1"/>
          <p:nvPr/>
        </p:nvSpPr>
        <p:spPr>
          <a:xfrm>
            <a:off x="314958" y="1734978"/>
            <a:ext cx="7997190" cy="49244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r>
              <a:rPr lang="ru-RU" sz="2800" b="1" dirty="0"/>
              <a:t>«Железный договор»</a:t>
            </a:r>
          </a:p>
        </p:txBody>
      </p:sp>
      <p:sp>
        <p:nvSpPr>
          <p:cNvPr id="5" name="object 5"/>
          <p:cNvSpPr txBox="1"/>
          <p:nvPr/>
        </p:nvSpPr>
        <p:spPr>
          <a:xfrm>
            <a:off x="314958" y="1981200"/>
            <a:ext cx="8295642" cy="4722447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algn="just"/>
            <a:endParaRPr lang="ru-RU" dirty="0"/>
          </a:p>
          <a:p>
            <a:pPr algn="just"/>
            <a:r>
              <a:rPr lang="ru-RU" dirty="0"/>
              <a:t>Муниципальным предприятием Заполярного района «Северная транспортная компания» и Обществом с ограниченной ответственностью «ДАНА» заключено </a:t>
            </a:r>
            <a:r>
              <a:rPr lang="ru-RU" dirty="0" err="1"/>
              <a:t>антиконкурентное</a:t>
            </a:r>
            <a:r>
              <a:rPr lang="ru-RU" dirty="0"/>
              <a:t> соглашение с целью ограничения конку­ренции и создания преимущественных условий для такого участника при проведении элек­тронного аукциона на право заключения муниципального контракта по поставке спасатель­ных плотов с ложементами на товарном рынке МО «Заполярный район».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Хозяйствующими субъектами до проведения публичных процедур обговаривался механизм заключения «железного» договора на поставку товара, который в дальнейшем выставится на торги, согласовывались минимальные сроки поставки товара, технические требования, определялся предел цены, ниже которой нельзя опускаться.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Виновные лица привлечены к административной ответственности в виде штрафа в размере 1 021 360 руб. </a:t>
            </a:r>
          </a:p>
          <a:p>
            <a:pPr algn="just"/>
            <a:r>
              <a:rPr lang="ru-RU" dirty="0"/>
              <a:t>Позиция антимонопольного органа поддержана судебными инстанциями.</a:t>
            </a:r>
          </a:p>
        </p:txBody>
      </p:sp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10" name="object 10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839199" y="2063824"/>
            <a:ext cx="3127757" cy="2965376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76346" y="105613"/>
            <a:ext cx="8690610" cy="1940275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algn="r"/>
            <a:r>
              <a:rPr lang="ru-RU" dirty="0"/>
              <a:t>2019 год </a:t>
            </a:r>
            <a:br>
              <a:rPr lang="ru-RU" dirty="0"/>
            </a:br>
            <a:r>
              <a:rPr lang="ru-RU" dirty="0"/>
              <a:t>Злоупотребление доминирующим положением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82270" y="1945659"/>
            <a:ext cx="7999730" cy="4490332"/>
          </a:xfrm>
          <a:prstGeom prst="rect">
            <a:avLst/>
          </a:prstGeom>
        </p:spPr>
        <p:txBody>
          <a:bodyPr vert="horz" wrap="square" lIns="0" tIns="57785" rIns="0" bIns="0" rtlCol="0">
            <a:spAutoFit/>
          </a:bodyPr>
          <a:lstStyle/>
          <a:p>
            <a:r>
              <a:rPr lang="ru-RU" sz="2800" b="1" i="1" dirty="0"/>
              <a:t>Монополистическая деятельность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Нарушение Федеральным казенным предприятием «Аэропорт </a:t>
            </a:r>
            <a:r>
              <a:rPr lang="ru-RU" sz="2000" dirty="0" err="1"/>
              <a:t>Амдерма</a:t>
            </a:r>
            <a:r>
              <a:rPr lang="ru-RU" sz="2000" dirty="0"/>
              <a:t>» порядка ценообразования на услуги по взлет-посадке, обслуживанию пассажиров  в аэропорту «</a:t>
            </a:r>
            <a:r>
              <a:rPr lang="ru-RU" sz="2000" dirty="0" err="1"/>
              <a:t>Амдерма</a:t>
            </a:r>
            <a:r>
              <a:rPr lang="ru-RU" sz="2000" dirty="0"/>
              <a:t>» в период 2017-2019 гг. в отсутствие установленных для него соответствующим уполномоченным органом тарифов (сборов) на такие услуги.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Выдано предписание, исполнено, дальнейшее осуществление деятельности осуществляется по утвержденным соответствующим уполномоченным органом тарифам.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федеральный бюджет перечислены административные штрафы в размере 120 000 руб.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/>
          <a:stretch>
            <a:fillRect/>
          </a:stretch>
        </p:blipFill>
        <p:spPr>
          <a:xfrm>
            <a:off x="8610600" y="2819400"/>
            <a:ext cx="3356356" cy="2570989"/>
          </a:xfrm>
          <a:prstGeom prst="rect">
            <a:avLst/>
          </a:prstGeo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657600" y="0"/>
            <a:ext cx="8252968" cy="192873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algn="r"/>
            <a:r>
              <a:rPr lang="ru-RU" dirty="0"/>
              <a:t>2020 год </a:t>
            </a:r>
            <a:br>
              <a:rPr lang="ru-RU" dirty="0"/>
            </a:br>
            <a:r>
              <a:rPr lang="ru-RU" dirty="0"/>
              <a:t>Заключение </a:t>
            </a:r>
            <a:r>
              <a:rPr lang="ru-RU" dirty="0" err="1"/>
              <a:t>антиконкурентных</a:t>
            </a:r>
            <a:r>
              <a:rPr lang="ru-RU" dirty="0"/>
              <a:t> соглашений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50011" y="815029"/>
            <a:ext cx="7659370" cy="6066404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endParaRPr lang="ru-RU" sz="2800" b="1" i="1" dirty="0"/>
          </a:p>
          <a:p>
            <a:endParaRPr lang="ru-RU" sz="2800" b="1" i="1" dirty="0"/>
          </a:p>
          <a:p>
            <a:r>
              <a:rPr lang="ru-RU" sz="2800" b="1" i="1" dirty="0"/>
              <a:t>Искусственное дробление сделок</a:t>
            </a:r>
            <a:endParaRPr lang="ru-RU" sz="2800" dirty="0"/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Заключение Заказчиком - Государственным бюджетным учреждением культуры Ненецкого автономного округа «Арктика», участниками - Обществом с ограниченной ответственностью «Руф» и Обществом с ограниченной ответственностью «Руф-Арт» </a:t>
            </a:r>
            <a:r>
              <a:rPr lang="ru-RU" sz="2000" dirty="0" err="1"/>
              <a:t>антиконкурентного</a:t>
            </a:r>
            <a:r>
              <a:rPr lang="ru-RU" sz="2000" dirty="0"/>
              <a:t> соглашения об искусственном дроблении одной сделки на оказание услуг по организации и проведению пиротехнического шоу в целях уклонения от соблюдения обязательной процедуры проведения торгов.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Заключенные контракты образовывали единую сделку, искусственно раздробленную и оформленную самостоятельными контрактами для формального соблюдения указанного выше ограничения, предусмотренного специальными нормами Закона о контрактной системе.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" y="205740"/>
            <a:ext cx="1997964" cy="94030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05800" y="2590800"/>
            <a:ext cx="3756912" cy="2937194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1" y="0"/>
            <a:ext cx="9700514" cy="2359620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lvl="0" algn="r" fontAlgn="t"/>
            <a:r>
              <a:rPr lang="ru-RU" dirty="0"/>
              <a:t>2019-2020 годы </a:t>
            </a:r>
            <a:br>
              <a:rPr lang="ru-RU" dirty="0"/>
            </a:br>
            <a:r>
              <a:rPr lang="ru-RU" dirty="0"/>
              <a:t>Неправомерные </a:t>
            </a:r>
            <a:br>
              <a:rPr lang="ru-RU" dirty="0"/>
            </a:br>
            <a:r>
              <a:rPr lang="ru-RU" dirty="0"/>
              <a:t>акты органов власти</a:t>
            </a:r>
            <a:br>
              <a:rPr lang="ru-RU" dirty="0"/>
            </a:br>
            <a:endParaRPr sz="2800" dirty="0">
              <a:latin typeface="Calibri"/>
              <a:cs typeface="Calibri"/>
            </a:endParaRPr>
          </a:p>
        </p:txBody>
      </p:sp>
      <p:sp>
        <p:nvSpPr>
          <p:cNvPr id="3" name="object 3"/>
          <p:cNvSpPr txBox="1"/>
          <p:nvPr/>
        </p:nvSpPr>
        <p:spPr>
          <a:xfrm>
            <a:off x="356999" y="1664767"/>
            <a:ext cx="6703059" cy="44307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fontAlgn="t"/>
            <a:r>
              <a:rPr lang="ru-RU" sz="2800" b="1" i="1" dirty="0"/>
              <a:t>Наделение функциями органа власти</a:t>
            </a:r>
            <a:endParaRPr lang="ru-RU" sz="2800" dirty="0"/>
          </a:p>
        </p:txBody>
      </p:sp>
      <p:sp>
        <p:nvSpPr>
          <p:cNvPr id="4" name="object 4"/>
          <p:cNvSpPr txBox="1"/>
          <p:nvPr/>
        </p:nvSpPr>
        <p:spPr>
          <a:xfrm>
            <a:off x="350011" y="1371600"/>
            <a:ext cx="8108189" cy="521873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endParaRPr lang="ru-RU" sz="1600" dirty="0"/>
          </a:p>
          <a:p>
            <a:pPr algn="just"/>
            <a:r>
              <a:rPr lang="ru-RU" sz="1600" dirty="0"/>
              <a:t>Наделение городской администрацией муниципального бюджетного учреждения «Чистый город» функциями органа местного самоуправления, путем включения в его Устав деятельности, отнесенной к вопросам местного значения на товарных рынках жилищно-коммунального хозяйства, автомобильных и ритуальных услуг в географических границах муниципального образования «Городской округ «Город Нарьян-Мар».</a:t>
            </a:r>
          </a:p>
          <a:p>
            <a:pPr algn="just"/>
            <a:r>
              <a:rPr lang="ru-RU" sz="1600" dirty="0"/>
              <a:t>Последствием принятого акта явилось формирование городской администрацией на основании положений утвержденного устава, на протяжении 3 лет муниципальных заданий и предоставление субсидий  на муниципальные нужды отдельному хозяйствующему субъекту   - бюджетному учреждению при наличии иных хозяйствующих субъектов, способных конкурировать за получение бюджетных средств в случае проведения публичных процедур.</a:t>
            </a:r>
          </a:p>
          <a:p>
            <a:pPr algn="just"/>
            <a:r>
              <a:rPr lang="ru-RU" sz="1600" dirty="0"/>
              <a:t>Выдано предупреждение, не исполнено, возбуждено и рассмотрено дело о нарушении антимонопольного законодательства, выдано предписание об изменении </a:t>
            </a:r>
            <a:r>
              <a:rPr lang="ru-RU" sz="1600" dirty="0" err="1"/>
              <a:t>антиконкурентного</a:t>
            </a:r>
            <a:r>
              <a:rPr lang="ru-RU" sz="1600" dirty="0"/>
              <a:t> акта. Предупреждение обжаловано в судебном порядке, Верховным судом Российской Федерации подтверждена позиция антимонопольного органа.</a:t>
            </a:r>
          </a:p>
          <a:p>
            <a:pPr algn="just" fontAlgn="t"/>
            <a:r>
              <a:rPr lang="ru-RU" sz="1600" dirty="0"/>
              <a:t>После привлечения виновных лиц к административной ответственность городскими властями принято решение об изменении типа бюджетного учреждения на казенное.</a:t>
            </a:r>
          </a:p>
          <a:p>
            <a:pPr algn="just" fontAlgn="t"/>
            <a:r>
              <a:rPr lang="ru-RU" sz="1600" b="1" dirty="0"/>
              <a:t>Борьба за конкуренцию на данном товарном рынке идет до сих пор.</a:t>
            </a:r>
          </a:p>
        </p:txBody>
      </p:sp>
      <p:pic>
        <p:nvPicPr>
          <p:cNvPr id="12" name="object 12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" y="205740"/>
            <a:ext cx="1997964" cy="940307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238ACD09-795D-4505-A482-5C076C235EE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86800" y="2191395"/>
            <a:ext cx="3337511" cy="24752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450" y="0"/>
            <a:ext cx="8690610" cy="1736373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6562725" algn="r">
              <a:lnSpc>
                <a:spcPts val="4320"/>
              </a:lnSpc>
              <a:spcBef>
                <a:spcPts val="640"/>
              </a:spcBef>
            </a:pPr>
            <a:r>
              <a:rPr lang="ru-RU" sz="3600" dirty="0"/>
              <a:t>2009 год Злоупотребление доминирующим положением </a:t>
            </a:r>
            <a:endParaRPr sz="3600" spc="-20" dirty="0"/>
          </a:p>
        </p:txBody>
      </p:sp>
      <p:pic>
        <p:nvPicPr>
          <p:cNvPr id="14" name="object 1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15" name="object 1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229600" y="2053712"/>
            <a:ext cx="3755137" cy="2708801"/>
          </a:xfrm>
          <a:prstGeom prst="rect">
            <a:avLst/>
          </a:prstGeom>
        </p:spPr>
      </p:pic>
      <p:sp>
        <p:nvSpPr>
          <p:cNvPr id="32770" name="Rectangle 2"/>
          <p:cNvSpPr>
            <a:spLocks noChangeArrowheads="1"/>
          </p:cNvSpPr>
          <p:nvPr/>
        </p:nvSpPr>
        <p:spPr bwMode="auto">
          <a:xfrm rot="10800000" flipV="1">
            <a:off x="0" y="1313847"/>
            <a:ext cx="1219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</a:t>
            </a:r>
            <a:r>
              <a:rPr kumimoji="0" lang="ru-RU" sz="2800" b="1" i="1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ea typeface="Calibri" pitchFamily="34" charset="0"/>
                <a:cs typeface="Times New Roman" pitchFamily="18" charset="0"/>
              </a:rPr>
              <a:t>Прекращение подачи электрической энергии </a:t>
            </a:r>
            <a:endParaRPr kumimoji="0" lang="ru-RU" sz="28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  <p:sp>
        <p:nvSpPr>
          <p:cNvPr id="32771" name="Rectangle 3"/>
          <p:cNvSpPr>
            <a:spLocks noChangeArrowheads="1"/>
          </p:cNvSpPr>
          <p:nvPr/>
        </p:nvSpPr>
        <p:spPr bwMode="auto">
          <a:xfrm rot="10800000" flipV="1">
            <a:off x="0" y="1945956"/>
            <a:ext cx="807720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Прекращение О</a:t>
            </a:r>
            <a:r>
              <a:rPr kumimoji="0" lang="ru-RU" sz="2000" b="0" i="0" u="none" strike="noStrike" cap="none" normalizeH="0" baseline="0" dirty="0" bmk="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бществом с ограниченной ответственностью 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«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Ризалти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-плюс-ДКД» подачи электрической энергии на объект филиала Аэронавигации С-З Федерального государственного унитарного предприятия «Госкорпорация по </a:t>
            </a:r>
            <a:r>
              <a:rPr kumimoji="0" lang="ru-RU" sz="2000" b="0" i="0" u="none" strike="noStrike" cap="none" normalizeH="0" baseline="0" dirty="0" err="1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ОрВД</a:t>
            </a: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» и взимания с филиала платы за передачу электрической энергии по своим сетям в отсутствие установленного соответствующим уполномоченным органом тарифа на такую услугу.</a:t>
            </a:r>
          </a:p>
          <a:p>
            <a:pPr marL="0" marR="0" lvl="0" indent="342900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Монополисту выдано предписание о прекращении нарушения антимонопольного законодательства и перечислении в федеральный бюджет незаконно полученного дохода.</a:t>
            </a: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  <a:p>
            <a:pPr marL="0" marR="0" lvl="0" indent="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cs typeface="Times New Roman" pitchFamily="18" charset="0"/>
              </a:rPr>
              <a:t>В результате нарушение антимонопольного законодательства прекращено.</a:t>
            </a:r>
            <a:endParaRPr kumimoji="0" lang="ru-RU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19450" y="147269"/>
            <a:ext cx="8690610" cy="1736373"/>
          </a:xfrm>
          <a:prstGeom prst="rect">
            <a:avLst/>
          </a:prstGeom>
        </p:spPr>
        <p:txBody>
          <a:bodyPr vert="horz" wrap="square" lIns="0" tIns="81280" rIns="0" bIns="0" numCol="1" rtlCol="0">
            <a:spAutoFit/>
          </a:bodyPr>
          <a:lstStyle/>
          <a:p>
            <a:pPr marL="12700" marR="5080" indent="6562725" algn="r">
              <a:lnSpc>
                <a:spcPts val="4320"/>
              </a:lnSpc>
              <a:spcBef>
                <a:spcPts val="640"/>
              </a:spcBef>
            </a:pPr>
            <a:r>
              <a:rPr lang="ru-RU" dirty="0"/>
              <a:t>2010год Согласованные действия</a:t>
            </a:r>
            <a:br>
              <a:rPr lang="ru-RU" dirty="0"/>
            </a:br>
            <a:endParaRPr spc="-20" dirty="0"/>
          </a:p>
        </p:txBody>
      </p:sp>
      <p:sp>
        <p:nvSpPr>
          <p:cNvPr id="4" name="object 4"/>
          <p:cNvSpPr txBox="1"/>
          <p:nvPr/>
        </p:nvSpPr>
        <p:spPr>
          <a:xfrm>
            <a:off x="609701" y="1626488"/>
            <a:ext cx="7996555" cy="492443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r>
              <a:rPr lang="ru-RU" sz="2800" b="1" i="1" dirty="0"/>
              <a:t>Единственный поставщик</a:t>
            </a:r>
            <a:endParaRPr lang="ru-RU" sz="2800" dirty="0"/>
          </a:p>
        </p:txBody>
      </p:sp>
      <p:sp>
        <p:nvSpPr>
          <p:cNvPr id="5" name="object 5"/>
          <p:cNvSpPr txBox="1"/>
          <p:nvPr/>
        </p:nvSpPr>
        <p:spPr>
          <a:xfrm>
            <a:off x="609701" y="2286000"/>
            <a:ext cx="8000365" cy="4353115"/>
          </a:xfrm>
          <a:prstGeom prst="rect">
            <a:avLst/>
          </a:prstGeom>
        </p:spPr>
        <p:txBody>
          <a:bodyPr vert="horz" wrap="square" lIns="0" tIns="43815" rIns="0" bIns="0" rtlCol="0">
            <a:spAutoFit/>
          </a:bodyPr>
          <a:lstStyle/>
          <a:p>
            <a:pPr algn="just"/>
            <a:r>
              <a:rPr lang="ru-RU" sz="2000" dirty="0"/>
              <a:t>Ценовой сговор  Общества с ограниченной ответственностью «Мега Строй», Общества с ограниченной ответственностью «ПКФ «СПЕЦТЕХКОМПЛЕКТ» при использовании схемы «единственный поставщик» (участники заранее определяют победителя торгов и сознательно отказываются от участия в «не своих» торгах «бойкотируют их») на торгах по заключению муниципального контракта на приобретение и поставку специализированной техники в с. </a:t>
            </a:r>
            <a:r>
              <a:rPr lang="ru-RU" sz="2000" dirty="0" err="1"/>
              <a:t>Великовисочное</a:t>
            </a:r>
            <a:r>
              <a:rPr lang="ru-RU" sz="2000" dirty="0"/>
              <a:t>, с. Нижняя Пеша Ненецкого автономного округа.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Позиция антимонопольного органа подтверждена судебными инстанциями.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федеральный бюджет перечислены административные штрафы в размере 220 000 руб.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915400" y="2362201"/>
            <a:ext cx="2971799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5334000" y="1"/>
            <a:ext cx="6781800" cy="2287806"/>
          </a:xfrm>
          <a:prstGeom prst="rect">
            <a:avLst/>
          </a:prstGeom>
        </p:spPr>
        <p:txBody>
          <a:bodyPr vert="horz" wrap="square" lIns="0" tIns="81280" rIns="0" bIns="0" rtlCol="0">
            <a:spAutoFit/>
          </a:bodyPr>
          <a:lstStyle/>
          <a:p>
            <a:pPr marL="12700" marR="5080" indent="661670" algn="r">
              <a:lnSpc>
                <a:spcPts val="4320"/>
              </a:lnSpc>
              <a:spcBef>
                <a:spcPts val="640"/>
              </a:spcBef>
            </a:pPr>
            <a:r>
              <a:rPr lang="ru-RU" sz="3600" dirty="0"/>
              <a:t>2012 год </a:t>
            </a:r>
            <a:br>
              <a:rPr lang="ru-RU" sz="3600" dirty="0"/>
            </a:br>
            <a:r>
              <a:rPr lang="ru-RU" sz="3600" dirty="0"/>
              <a:t>Злоупотребление доминирующим положением </a:t>
            </a:r>
            <a:br>
              <a:rPr lang="ru-RU" sz="3600" dirty="0"/>
            </a:br>
            <a:endParaRPr sz="3600" spc="-5" dirty="0"/>
          </a:p>
        </p:txBody>
      </p:sp>
      <p:sp>
        <p:nvSpPr>
          <p:cNvPr id="4" name="object 4"/>
          <p:cNvSpPr txBox="1"/>
          <p:nvPr/>
        </p:nvSpPr>
        <p:spPr>
          <a:xfrm>
            <a:off x="385673" y="1075436"/>
            <a:ext cx="194691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  <a:tabLst>
                <a:tab pos="716280" algn="l"/>
              </a:tabLst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5" name="object 5"/>
          <p:cNvSpPr txBox="1"/>
          <p:nvPr/>
        </p:nvSpPr>
        <p:spPr>
          <a:xfrm>
            <a:off x="385673" y="1589902"/>
            <a:ext cx="5715000" cy="629018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r>
              <a:rPr lang="ru-RU" sz="2000" b="1" i="1" dirty="0"/>
              <a:t>«Мимолетный» субъект естественной монополии </a:t>
            </a:r>
            <a:endParaRPr lang="ru-RU" sz="2000" dirty="0"/>
          </a:p>
        </p:txBody>
      </p:sp>
      <p:sp>
        <p:nvSpPr>
          <p:cNvPr id="6" name="object 6"/>
          <p:cNvSpPr txBox="1"/>
          <p:nvPr/>
        </p:nvSpPr>
        <p:spPr>
          <a:xfrm>
            <a:off x="7989569" y="1075436"/>
            <a:ext cx="130302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endParaRPr sz="2000" dirty="0">
              <a:latin typeface="Calibri"/>
              <a:cs typeface="Calibri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385673" y="1524000"/>
            <a:ext cx="8758327" cy="561884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>
              <a:lnSpc>
                <a:spcPct val="100000"/>
              </a:lnSpc>
            </a:pPr>
            <a:endParaRPr sz="2000" dirty="0">
              <a:latin typeface="Calibri"/>
              <a:cs typeface="Calibri"/>
            </a:endParaRPr>
          </a:p>
          <a:p>
            <a:pPr algn="just"/>
            <a:endParaRPr lang="ru-RU" dirty="0"/>
          </a:p>
          <a:p>
            <a:pPr algn="just"/>
            <a:endParaRPr lang="ru-RU" dirty="0"/>
          </a:p>
          <a:p>
            <a:pPr algn="just"/>
            <a:r>
              <a:rPr lang="ru-RU" dirty="0"/>
              <a:t>Нарушение  Обществом с ограниченной ответственностью «</a:t>
            </a:r>
            <a:r>
              <a:rPr lang="ru-RU" dirty="0" err="1"/>
              <a:t>Бореал</a:t>
            </a:r>
            <a:r>
              <a:rPr lang="ru-RU" dirty="0"/>
              <a:t> Транс Порт» порядка ценообразования на работы по погрузке, выгрузке, хранению грузов в морском порту «</a:t>
            </a:r>
            <a:r>
              <a:rPr lang="ru-RU" dirty="0" err="1"/>
              <a:t>Варандей</a:t>
            </a:r>
            <a:r>
              <a:rPr lang="ru-RU" dirty="0"/>
              <a:t>» в период навигации 2011 года в отсутствие установленного соответствующим уполномоченным органом для него тарифа на такие работы. </a:t>
            </a:r>
          </a:p>
          <a:p>
            <a:pPr algn="just"/>
            <a:r>
              <a:rPr lang="ru-RU" dirty="0"/>
              <a:t>Позиция антимонопольного органа подтверждена судебными инстанциями.</a:t>
            </a:r>
          </a:p>
          <a:p>
            <a:pPr algn="just"/>
            <a:r>
              <a:rPr lang="ru-RU" dirty="0"/>
              <a:t>При рассмотрении дела возникало много сложностей с доказыванием нарушения антимонопольного законодательства «мимолетным» субъектом естественной монополии, в связи с огромным желанием такового применять «свои» тарифы в обход Закона с целью получения экономической выгоды, отсутствие, в том числе судебной практики, в случае выполнения работ иным хозяйствующим субъектом в рамках субподряда.</a:t>
            </a:r>
          </a:p>
          <a:p>
            <a:pPr algn="just"/>
            <a:r>
              <a:rPr lang="ru-RU" dirty="0"/>
              <a:t>Усилия антимонопольного органа дали свой положительный результат, с 2013 года работы оказываются по утвержденным соответствующим уполномоченным органом тарифам.</a:t>
            </a:r>
          </a:p>
          <a:p>
            <a:pPr algn="just"/>
            <a:endParaRPr lang="ru-RU" dirty="0"/>
          </a:p>
          <a:p>
            <a:pPr algn="just"/>
            <a:r>
              <a:rPr lang="ru-RU" dirty="0"/>
              <a:t>В федеральный бюджет перечислены административные штрафы в размере 120 000 руб.</a:t>
            </a:r>
          </a:p>
        </p:txBody>
      </p:sp>
      <p:pic>
        <p:nvPicPr>
          <p:cNvPr id="8" name="object 8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9" name="object 9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383696" y="2514600"/>
            <a:ext cx="2732103" cy="2129873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86000" y="147269"/>
            <a:ext cx="9624058" cy="1708160"/>
          </a:xfrm>
          <a:prstGeom prst="rect">
            <a:avLst/>
          </a:prstGeom>
        </p:spPr>
        <p:txBody>
          <a:bodyPr vert="horz" wrap="square" lIns="0" tIns="91440" rIns="0" bIns="0" rtlCol="0">
            <a:spAutoFit/>
          </a:bodyPr>
          <a:lstStyle/>
          <a:p>
            <a:pPr marL="12700" marR="5080" lvl="0" indent="7484745" algn="r">
              <a:lnSpc>
                <a:spcPts val="4220"/>
              </a:lnSpc>
              <a:spcBef>
                <a:spcPts val="720"/>
              </a:spcBef>
            </a:pPr>
            <a:r>
              <a:rPr lang="ru-RU" dirty="0"/>
              <a:t>2012 год Недобросовестная конкуренция</a:t>
            </a:r>
            <a:br>
              <a:rPr lang="ru-RU" dirty="0"/>
            </a:br>
            <a:endParaRPr spc="-15" dirty="0"/>
          </a:p>
        </p:txBody>
      </p:sp>
      <p:sp>
        <p:nvSpPr>
          <p:cNvPr id="3" name="object 3"/>
          <p:cNvSpPr txBox="1"/>
          <p:nvPr/>
        </p:nvSpPr>
        <p:spPr>
          <a:xfrm>
            <a:off x="609701" y="1143000"/>
            <a:ext cx="7999095" cy="5697072"/>
          </a:xfrm>
          <a:prstGeom prst="rect">
            <a:avLst/>
          </a:prstGeom>
        </p:spPr>
        <p:txBody>
          <a:bodyPr vert="horz" wrap="square" lIns="0" tIns="155575" rIns="0" bIns="0" rtlCol="0">
            <a:spAutoFit/>
          </a:bodyPr>
          <a:lstStyle/>
          <a:p>
            <a:r>
              <a:rPr lang="ru-RU" sz="2000" b="1" i="1" dirty="0"/>
              <a:t>Введение в заблуждение</a:t>
            </a:r>
          </a:p>
          <a:p>
            <a:endParaRPr lang="ru-RU" sz="2000" dirty="0"/>
          </a:p>
          <a:p>
            <a:pPr algn="just"/>
            <a:r>
              <a:rPr lang="ru-RU" sz="2000" dirty="0"/>
              <a:t>Предоставление Обществом с ограниченной ответственностью «</a:t>
            </a:r>
            <a:r>
              <a:rPr lang="ru-RU" sz="2000" dirty="0" err="1"/>
              <a:t>ЮПаКом</a:t>
            </a:r>
            <a:r>
              <a:rPr lang="ru-RU" sz="2000" dirty="0"/>
              <a:t>» в составе первой части заявки на участие в открытом аукционе в электронной форме на право заключения гражданско-правового договора на поставку </a:t>
            </a:r>
            <a:r>
              <a:rPr lang="ru-RU" sz="2000" dirty="0" err="1"/>
              <a:t>радиовизиографа</a:t>
            </a:r>
            <a:r>
              <a:rPr lang="ru-RU" sz="2000" dirty="0"/>
              <a:t> сведений о функциональных характеристиках (потребительских свойствах) изделия медицинского назначения несоответствующих реальным характеристикам такого товара. 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Виновные лица привлечены к административной ответственности, в виде штрафа в размере 120 000 руб.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Судебными инстанциями позиция антимонопольного органа поддержана.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Виновные лица привлечены к административной ответственности, в виде штрафа в размере 120 000 руб.</a:t>
            </a:r>
          </a:p>
        </p:txBody>
      </p:sp>
      <p:pic>
        <p:nvPicPr>
          <p:cNvPr id="10" name="object 10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11" name="object 11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770619" y="2130449"/>
            <a:ext cx="3310128" cy="258033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355850" y="105613"/>
            <a:ext cx="9612630" cy="1324722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lvl="0" algn="r" fontAlgn="t"/>
            <a:r>
              <a:rPr lang="ru-RU" dirty="0"/>
              <a:t>2015 год </a:t>
            </a:r>
            <a:br>
              <a:rPr lang="ru-RU" dirty="0"/>
            </a:br>
            <a:r>
              <a:rPr lang="ru-RU" dirty="0"/>
              <a:t>Неправомерные акты органов власти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80788" y="1600200"/>
            <a:ext cx="8000365" cy="5416868"/>
          </a:xfrm>
          <a:prstGeom prst="rect">
            <a:avLst/>
          </a:prstGeom>
        </p:spPr>
        <p:txBody>
          <a:bodyPr vert="horz" wrap="square" lIns="0" tIns="60960" rIns="0" bIns="0" rtlCol="0">
            <a:spAutoFit/>
          </a:bodyPr>
          <a:lstStyle/>
          <a:p>
            <a:pPr fontAlgn="t"/>
            <a:r>
              <a:rPr lang="ru-RU" sz="2800" b="1" i="1" dirty="0"/>
              <a:t>«Свои </a:t>
            </a:r>
            <a:r>
              <a:rPr lang="ru-RU" sz="2800" b="1" i="1" dirty="0" err="1"/>
              <a:t>МУПы</a:t>
            </a:r>
            <a:r>
              <a:rPr lang="ru-RU" sz="2800" b="1" i="1" dirty="0"/>
              <a:t>»</a:t>
            </a:r>
            <a:endParaRPr lang="ru-RU" sz="2800" dirty="0"/>
          </a:p>
          <a:p>
            <a:pPr algn="just" fontAlgn="t"/>
            <a:r>
              <a:rPr lang="ru-RU" sz="2000" dirty="0"/>
              <a:t>Принятие Советом депутатов Заполярного района Порядка предоставления из районного бюджета субсидий на возмещение затрат по выполнению мероприятий подготовки объектов коммунального хозяйства к работе в осенне-зимний период, развитию энергетического комплекса, обеспечению энергосбережения и повышению энергоэффективности экономики на территории Заполярного района, в соответствие с которым получателем данных субсидий могли быть  только «свои» муниципальные унитарные предприятия, которым объекты коммунального хозяйства переданы на праве хозяйственного ведения. </a:t>
            </a:r>
          </a:p>
          <a:p>
            <a:pPr algn="just" fontAlgn="t"/>
            <a:endParaRPr lang="ru-RU" sz="2000" dirty="0"/>
          </a:p>
          <a:p>
            <a:pPr algn="just" fontAlgn="t"/>
            <a:r>
              <a:rPr lang="ru-RU" sz="2000" dirty="0"/>
              <a:t>Последствием нарушения явилось дальнейшее предоставление Администрацией МО МР «Заполярный район» субсидий муниципальному унитарному предприятию в обход публичных процедур.</a:t>
            </a:r>
          </a:p>
          <a:p>
            <a:pPr fontAlgn="t"/>
            <a:r>
              <a:rPr lang="ru-RU" sz="2000" dirty="0"/>
              <a:t> </a:t>
            </a:r>
          </a:p>
        </p:txBody>
      </p:sp>
      <p:pic>
        <p:nvPicPr>
          <p:cNvPr id="7" name="object 7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8" name="object 8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8382000" y="2148839"/>
            <a:ext cx="3657600" cy="2423161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2209800" y="105613"/>
            <a:ext cx="9762235" cy="1709442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marL="12700" marR="5080" indent="6052820" algn="r">
              <a:lnSpc>
                <a:spcPts val="4210"/>
              </a:lnSpc>
              <a:spcBef>
                <a:spcPts val="730"/>
              </a:spcBef>
            </a:pPr>
            <a:r>
              <a:rPr lang="ru-RU" sz="3600" dirty="0"/>
              <a:t>2016 год Нарушение антимонопольных требований к торгам </a:t>
            </a:r>
            <a:endParaRPr sz="3600" spc="-10" dirty="0"/>
          </a:p>
        </p:txBody>
      </p:sp>
      <p:sp>
        <p:nvSpPr>
          <p:cNvPr id="3" name="object 3"/>
          <p:cNvSpPr txBox="1"/>
          <p:nvPr/>
        </p:nvSpPr>
        <p:spPr>
          <a:xfrm>
            <a:off x="314959" y="1676400"/>
            <a:ext cx="4714241" cy="8867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spcBef>
                <a:spcPts val="95"/>
              </a:spcBef>
            </a:pPr>
            <a:r>
              <a:rPr lang="ru-RU" sz="2800" b="1" i="1" dirty="0"/>
              <a:t>Незаконное финансирование</a:t>
            </a:r>
            <a:endParaRPr lang="ru-RU" sz="2800" dirty="0"/>
          </a:p>
          <a:p>
            <a:pPr marL="12700">
              <a:lnSpc>
                <a:spcPct val="100000"/>
              </a:lnSpc>
              <a:spcBef>
                <a:spcPts val="95"/>
              </a:spcBef>
            </a:pPr>
            <a:endParaRPr sz="2800" dirty="0">
              <a:latin typeface="Calibri"/>
              <a:cs typeface="Calibri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314959" y="2590800"/>
            <a:ext cx="7089775" cy="1593385"/>
          </a:xfrm>
          <a:prstGeom prst="rect">
            <a:avLst/>
          </a:prstGeom>
        </p:spPr>
        <p:txBody>
          <a:bodyPr vert="horz" wrap="square" lIns="0" tIns="53975" rIns="0" bIns="0" rtlCol="0">
            <a:spAutoFit/>
          </a:bodyPr>
          <a:lstStyle/>
          <a:p>
            <a:pPr algn="just"/>
            <a:r>
              <a:rPr lang="ru-RU" sz="2000" dirty="0"/>
              <a:t>Ограничение конкуренции Акционерным обществом «Мясопродукты», путем не включения в документацию ряда закупок положения о возможности предварительной оплаты работ по договору. </a:t>
            </a:r>
          </a:p>
          <a:p>
            <a:pPr algn="just"/>
            <a:r>
              <a:rPr lang="ru-RU" sz="2000" dirty="0"/>
              <a:t>Размер аванса для «своих участников» составлял от 45 до 60 %.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29728" y="2088388"/>
            <a:ext cx="4315968" cy="2277361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200400" y="105613"/>
            <a:ext cx="8766809" cy="1755609"/>
          </a:xfrm>
          <a:prstGeom prst="rect">
            <a:avLst/>
          </a:prstGeom>
        </p:spPr>
        <p:txBody>
          <a:bodyPr vert="horz" wrap="square" lIns="0" tIns="92710" rIns="0" bIns="0" rtlCol="0">
            <a:spAutoFit/>
          </a:bodyPr>
          <a:lstStyle/>
          <a:p>
            <a:pPr algn="r"/>
            <a:r>
              <a:rPr lang="ru-RU" sz="3600" dirty="0"/>
              <a:t>2016 год </a:t>
            </a:r>
            <a:br>
              <a:rPr lang="ru-RU" sz="3600" dirty="0"/>
            </a:br>
            <a:r>
              <a:rPr lang="ru-RU" sz="3600" dirty="0"/>
              <a:t>Злоупотребление доминирующим положением 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314959" y="1626488"/>
            <a:ext cx="7914641" cy="413638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r>
              <a:rPr lang="ru-RU" sz="2800" b="1" i="1" dirty="0"/>
              <a:t>«Свои» тарифы</a:t>
            </a:r>
            <a:endParaRPr lang="ru-RU" sz="2800" dirty="0"/>
          </a:p>
          <a:p>
            <a:pPr algn="just"/>
            <a:r>
              <a:rPr lang="ru-RU" sz="2000" dirty="0"/>
              <a:t>Нарушение Акционерным обществом «Нарьян-Марский морской торговый порт» порядка ценообразования на услугу по предоставлению части акватории в период навигации 2015 года в морском порту «Нарьян-Мар» в отсутствие установленного соответствующим уполномоченным органом для него тарифа на такие услуги.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Монополисту выдано предписание о прекращении нарушения антимонопольного законодательства и перечислении в федеральный бюджет незаконно полученного дохода.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Положительным эффектом явилось оказание в дальнейшем работ по утвержденным соответствующим уполномоченным органом тарифам.</a:t>
            </a: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80788" y="256720"/>
            <a:ext cx="1867415" cy="776037"/>
          </a:xfrm>
          <a:prstGeom prst="rect">
            <a:avLst/>
          </a:prstGeom>
        </p:spPr>
      </p:pic>
      <p:pic>
        <p:nvPicPr>
          <p:cNvPr id="3076" name="Picture 4">
            <a:extLst>
              <a:ext uri="{FF2B5EF4-FFF2-40B4-BE49-F238E27FC236}">
                <a16:creationId xmlns:a16="http://schemas.microsoft.com/office/drawing/2014/main" id="{44EBFA87-B806-4A08-A448-F25C8A33F95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0200" y="1981199"/>
            <a:ext cx="2747009" cy="30155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981200" y="147269"/>
            <a:ext cx="9928732" cy="1858842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algn="r"/>
            <a:r>
              <a:rPr lang="ru-RU" dirty="0"/>
              <a:t>2017 год </a:t>
            </a:r>
            <a:br>
              <a:rPr lang="ru-RU" dirty="0"/>
            </a:br>
            <a:r>
              <a:rPr lang="ru-RU" dirty="0"/>
              <a:t>Злоупотребление доминирующим положением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224027" y="1926653"/>
            <a:ext cx="7122795" cy="382156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r>
              <a:rPr lang="ru-RU" sz="2400" b="1" i="1" dirty="0"/>
              <a:t>«Портовое» дело»</a:t>
            </a:r>
            <a:endParaRPr lang="ru-RU" sz="2400" dirty="0"/>
          </a:p>
        </p:txBody>
      </p:sp>
      <p:sp>
        <p:nvSpPr>
          <p:cNvPr id="4" name="object 4"/>
          <p:cNvSpPr txBox="1"/>
          <p:nvPr/>
        </p:nvSpPr>
        <p:spPr>
          <a:xfrm>
            <a:off x="302463" y="2133600"/>
            <a:ext cx="8536737" cy="3125856"/>
          </a:xfrm>
          <a:prstGeom prst="rect">
            <a:avLst/>
          </a:prstGeom>
        </p:spPr>
        <p:txBody>
          <a:bodyPr vert="horz" wrap="square" lIns="0" tIns="47625" rIns="0" bIns="0" rtlCol="0">
            <a:spAutoFit/>
          </a:bodyPr>
          <a:lstStyle/>
          <a:p>
            <a:pPr algn="just"/>
            <a:endParaRPr lang="ru-RU" sz="2000" dirty="0"/>
          </a:p>
          <a:p>
            <a:pPr algn="just"/>
            <a:r>
              <a:rPr lang="ru-RU" sz="2000" dirty="0"/>
              <a:t>Нарушение Обществом с ограниченной ответственностью «НАО </a:t>
            </a:r>
            <a:r>
              <a:rPr lang="ru-RU" sz="2000" dirty="0" err="1"/>
              <a:t>АрктикПорт</a:t>
            </a:r>
            <a:r>
              <a:rPr lang="ru-RU" sz="2000" dirty="0"/>
              <a:t>» порядка ценообразования на погрузку-выгрузку, хранение грузов, буксировку,  предоставление причалов, в удалённом морском терминале «</a:t>
            </a:r>
            <a:r>
              <a:rPr lang="ru-RU" sz="2000" dirty="0" err="1"/>
              <a:t>Амдерма</a:t>
            </a:r>
            <a:r>
              <a:rPr lang="ru-RU" sz="2000" dirty="0"/>
              <a:t>» в период навигации 2015-2017 гг. в отсутствие установленных для него соответствующим уполномоченным органом тарифов (сборов) на такие услуги.</a:t>
            </a:r>
          </a:p>
          <a:p>
            <a:pPr algn="just"/>
            <a:endParaRPr lang="ru-RU" sz="2000" dirty="0"/>
          </a:p>
          <a:p>
            <a:pPr algn="just"/>
            <a:r>
              <a:rPr lang="ru-RU" sz="2000" dirty="0"/>
              <a:t>В федеральный бюджет перечислены административные штрафы в размере 120 000 руб.</a:t>
            </a: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224027" y="205740"/>
            <a:ext cx="1997964" cy="940307"/>
          </a:xfrm>
          <a:prstGeom prst="rect">
            <a:avLst/>
          </a:prstGeom>
        </p:spPr>
      </p:pic>
      <p:pic>
        <p:nvPicPr>
          <p:cNvPr id="6" name="object 6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9132750" y="2532220"/>
            <a:ext cx="2756787" cy="2020838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360</TotalTime>
  <Words>1553</Words>
  <Application>Microsoft Office PowerPoint</Application>
  <PresentationFormat>Широкоэкранный</PresentationFormat>
  <Paragraphs>115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0" baseType="lpstr">
      <vt:lpstr>Calibri</vt:lpstr>
      <vt:lpstr>Arial</vt:lpstr>
      <vt:lpstr>Times New Roman</vt:lpstr>
      <vt:lpstr>Office Theme</vt:lpstr>
      <vt:lpstr> Значимые дела  Ненецкого УФАС России 2008-2020 гг.</vt:lpstr>
      <vt:lpstr>2009 год Злоупотребление доминирующим положением </vt:lpstr>
      <vt:lpstr>2010год Согласованные действия </vt:lpstr>
      <vt:lpstr>2012 год  Злоупотребление доминирующим положением  </vt:lpstr>
      <vt:lpstr>2012 год Недобросовестная конкуренция </vt:lpstr>
      <vt:lpstr>2015 год  Неправомерные акты органов власти</vt:lpstr>
      <vt:lpstr>2016 год Нарушение антимонопольных требований к торгам </vt:lpstr>
      <vt:lpstr>2016 год  Злоупотребление доминирующим положением </vt:lpstr>
      <vt:lpstr>2017 год  Злоупотребление доминирующим положением</vt:lpstr>
      <vt:lpstr>2018 год Антиконкурентные соглашения</vt:lpstr>
      <vt:lpstr>2018 год  Нарушение  антимонопольных требований к торгам</vt:lpstr>
      <vt:lpstr>2018 год Закон о рекламе</vt:lpstr>
      <vt:lpstr>2018 год  Заключение антиконкурентных соглашений </vt:lpstr>
      <vt:lpstr>2019 год  Злоупотребление доминирующим положением</vt:lpstr>
      <vt:lpstr>2020 год  Заключение антиконкурентных соглашений</vt:lpstr>
      <vt:lpstr>2019-2020 годы  Неправомерные  акты органов власти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Мария Евгеньевна Плотникова</dc:creator>
  <cp:lastModifiedBy>Белоконь И.В.</cp:lastModifiedBy>
  <cp:revision>28</cp:revision>
  <cp:lastPrinted>2020-12-25T10:52:26Z</cp:lastPrinted>
  <dcterms:created xsi:type="dcterms:W3CDTF">2020-11-30T19:49:22Z</dcterms:created>
  <dcterms:modified xsi:type="dcterms:W3CDTF">2020-12-25T11:02:00Z</dcterms:modified>
</cp:coreProperties>
</file>